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6FA1AE5-422F-4387-B4AC-817D112AE1C2}" type="datetimeFigureOut">
              <a:rPr lang="en-US" smtClean="0"/>
              <a:t>3/10/2020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804C6CA-6214-4083-B8DC-B443FADA69A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FA1AE5-422F-4387-B4AC-817D112AE1C2}" type="datetimeFigureOut">
              <a:rPr lang="en-US" smtClean="0"/>
              <a:t>3/10/2020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04C6CA-6214-4083-B8DC-B443FADA69A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FA1AE5-422F-4387-B4AC-817D112AE1C2}" type="datetimeFigureOut">
              <a:rPr lang="en-US" smtClean="0"/>
              <a:t>3/10/2020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04C6CA-6214-4083-B8DC-B443FADA69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FA1AE5-422F-4387-B4AC-817D112AE1C2}" type="datetimeFigureOut">
              <a:rPr lang="en-US" smtClean="0"/>
              <a:t>3/10/2020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04C6CA-6214-4083-B8DC-B443FADA69AC}"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FA1AE5-422F-4387-B4AC-817D112AE1C2}" type="datetimeFigureOut">
              <a:rPr lang="en-US" smtClean="0"/>
              <a:t>3/10/2020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04C6CA-6214-4083-B8DC-B443FADA69AC}"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FA1AE5-422F-4387-B4AC-817D112AE1C2}" type="datetimeFigureOut">
              <a:rPr lang="en-US" smtClean="0"/>
              <a:t>3/10/2020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804C6CA-6214-4083-B8DC-B443FADA69AC}"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FA1AE5-422F-4387-B4AC-817D112AE1C2}" type="datetimeFigureOut">
              <a:rPr lang="en-US" smtClean="0"/>
              <a:t>3/10/2020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804C6CA-6214-4083-B8DC-B443FADA69A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6FA1AE5-422F-4387-B4AC-817D112AE1C2}" type="datetimeFigureOut">
              <a:rPr lang="en-US" smtClean="0"/>
              <a:t>3/10/2020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804C6CA-6214-4083-B8DC-B443FADA69AC}"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6FA1AE5-422F-4387-B4AC-817D112AE1C2}" type="datetimeFigureOut">
              <a:rPr lang="en-US" smtClean="0"/>
              <a:t>3/10/2020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804C6CA-6214-4083-B8DC-B443FADA69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6FA1AE5-422F-4387-B4AC-817D112AE1C2}" type="datetimeFigureOut">
              <a:rPr lang="en-US" smtClean="0"/>
              <a:t>3/10/2020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804C6CA-6214-4083-B8DC-B443FADA69A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6FA1AE5-422F-4387-B4AC-817D112AE1C2}" type="datetimeFigureOut">
              <a:rPr lang="en-US" smtClean="0"/>
              <a:t>3/10/2020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804C6CA-6214-4083-B8DC-B443FADA69AC}"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6FA1AE5-422F-4387-B4AC-817D112AE1C2}" type="datetimeFigureOut">
              <a:rPr lang="en-US" smtClean="0"/>
              <a:t>3/10/2020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804C6CA-6214-4083-B8DC-B443FADA69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7839"/>
            <a:ext cx="7772400" cy="1829761"/>
          </a:xfrm>
        </p:spPr>
        <p:txBody>
          <a:bodyPr/>
          <a:lstStyle/>
          <a:p>
            <a:r>
              <a:rPr lang="en-US" i="1" dirty="0" smtClean="0">
                <a:latin typeface="Arial" pitchFamily="34" charset="0"/>
                <a:cs typeface="Arial" pitchFamily="34" charset="0"/>
              </a:rPr>
              <a:t>Modes and channels of Communication </a:t>
            </a:r>
            <a:endParaRPr lang="en-US" i="1"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92500" lnSpcReduction="10000"/>
          </a:bodyPr>
          <a:lstStyle/>
          <a:p>
            <a:pPr>
              <a:buNone/>
            </a:pPr>
            <a:r>
              <a:rPr lang="en-US" b="1" dirty="0"/>
              <a:t>Reliability:</a:t>
            </a:r>
            <a:r>
              <a:rPr lang="en-US" dirty="0"/>
              <a:t> Formal communication is the more reliable form, as there is a paper trail. Compared to informal communication which has comparatively less reliability, and is very unlikely to have a paper trail</a:t>
            </a:r>
            <a:r>
              <a:rPr lang="en-US" dirty="0" smtClean="0"/>
              <a:t>.</a:t>
            </a:r>
          </a:p>
          <a:p>
            <a:pPr>
              <a:buNone/>
            </a:pPr>
            <a:r>
              <a:rPr lang="en-US" b="1" dirty="0"/>
              <a:t>Time-Consuming:</a:t>
            </a:r>
            <a:r>
              <a:rPr lang="en-US" dirty="0"/>
              <a:t> Formal communication requires a number of different processes before the whole communication flow is complete, whereas informal communication requires very little process time</a:t>
            </a:r>
            <a:r>
              <a:rPr lang="en-US" dirty="0" smtClean="0"/>
              <a:t>.</a:t>
            </a:r>
          </a:p>
          <a:p>
            <a:pPr>
              <a:buNone/>
            </a:pPr>
            <a:r>
              <a:rPr lang="en-US" b="1" dirty="0"/>
              <a:t>Information Flow:</a:t>
            </a:r>
            <a:r>
              <a:rPr lang="en-US" dirty="0"/>
              <a:t> Information through formal communication is only through predefined channels, whereas information through informal communication moves freely.</a:t>
            </a:r>
            <a:endParaRPr lang="en-US" dirty="0" smtClean="0"/>
          </a:p>
        </p:txBody>
      </p:sp>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Key </a:t>
            </a:r>
            <a:r>
              <a:rPr lang="en-US" b="1" dirty="0"/>
              <a:t>differences between formal and informal communication</a:t>
            </a:r>
            <a:br>
              <a:rPr lang="en-US" b="1" dirty="0"/>
            </a:b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Communication is the spine of the organization that without it no organization can survive and operate effectively. </a:t>
            </a:r>
          </a:p>
          <a:p>
            <a:pPr>
              <a:buNone/>
            </a:pPr>
            <a:r>
              <a:rPr lang="en-US" dirty="0" smtClean="0"/>
              <a:t>    Communication is termed as lifeline of the business and has an important role in the achievement of organizational goals. </a:t>
            </a:r>
          </a:p>
          <a:p>
            <a:pPr>
              <a:buNone/>
            </a:pPr>
            <a:r>
              <a:rPr lang="en-US" dirty="0" smtClean="0"/>
              <a:t>    Both </a:t>
            </a:r>
            <a:r>
              <a:rPr lang="en-US" dirty="0"/>
              <a:t>formal and informal communication have their time and place in the workplace, and both are effective when used correctly. </a:t>
            </a:r>
          </a:p>
        </p:txBody>
      </p:sp>
      <p:sp>
        <p:nvSpPr>
          <p:cNvPr id="2" name="Title 1"/>
          <p:cNvSpPr>
            <a:spLocks noGrp="1"/>
          </p:cNvSpPr>
          <p:nvPr>
            <p:ph type="title"/>
          </p:nvPr>
        </p:nvSpPr>
        <p:spPr/>
        <p:txBody>
          <a:bodyPr>
            <a:normAutofit/>
          </a:bodyPr>
          <a:lstStyle/>
          <a:p>
            <a:r>
              <a:rPr lang="en-US" dirty="0" smtClean="0"/>
              <a:t>Conclusion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Definition: Communication is the process of transmitting information from one person to another. It is the act of sharing of ideas, facts, opinions, thoughts, messages or emotions to other people, in and out the </a:t>
            </a:r>
            <a:r>
              <a:rPr lang="en-US" dirty="0" err="1" smtClean="0"/>
              <a:t>organisation</a:t>
            </a:r>
            <a:r>
              <a:rPr lang="en-US" dirty="0" smtClean="0"/>
              <a:t>, with the use of the channel to create mutual understanding and confidence.</a:t>
            </a:r>
          </a:p>
          <a:p>
            <a:pPr>
              <a:buNone/>
            </a:pPr>
            <a:endParaRPr lang="en-US" dirty="0" smtClean="0"/>
          </a:p>
          <a:p>
            <a:endParaRPr lang="en-US" dirty="0"/>
          </a:p>
        </p:txBody>
      </p:sp>
      <p:sp>
        <p:nvSpPr>
          <p:cNvPr id="2" name="Title 1"/>
          <p:cNvSpPr>
            <a:spLocks noGrp="1"/>
          </p:cNvSpPr>
          <p:nvPr>
            <p:ph type="title"/>
          </p:nvPr>
        </p:nvSpPr>
        <p:spPr/>
        <p:txBody>
          <a:bodyPr>
            <a:normAutofit fontScale="90000"/>
          </a:bodyPr>
          <a:lstStyle/>
          <a:p>
            <a:r>
              <a:rPr lang="en-US" b="1" dirty="0" smtClean="0"/>
              <a:t>                                                                      What is Communication?</a:t>
            </a: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mmunication.jpg"/>
          <p:cNvPicPr>
            <a:picLocks noGrp="1" noChangeAspect="1"/>
          </p:cNvPicPr>
          <p:nvPr>
            <p:ph idx="1"/>
          </p:nvPr>
        </p:nvPicPr>
        <p:blipFill>
          <a:blip r:embed="rId2"/>
          <a:stretch>
            <a:fillRect/>
          </a:stretch>
        </p:blipFill>
        <p:spPr>
          <a:xfrm>
            <a:off x="609600" y="990600"/>
            <a:ext cx="7620000" cy="464819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b="1" dirty="0" smtClean="0"/>
              <a:t>Verbal Communication</a:t>
            </a:r>
            <a:r>
              <a:rPr lang="en-US" dirty="0" smtClean="0"/>
              <a:t>: Communication, in which words (spoken or written) are used to transmit information is called verbal communication. It can be done in two ways:</a:t>
            </a:r>
          </a:p>
          <a:p>
            <a:r>
              <a:rPr lang="en-US" b="1" dirty="0" smtClean="0"/>
              <a:t>Oral communication</a:t>
            </a:r>
            <a:r>
              <a:rPr lang="en-US" dirty="0" smtClean="0"/>
              <a:t>: E.g. Face to face conversation, telephonic conversation, lectures, speeches, conferences, etc.</a:t>
            </a:r>
          </a:p>
          <a:p>
            <a:r>
              <a:rPr lang="en-US" b="1" dirty="0" smtClean="0"/>
              <a:t>Written communication</a:t>
            </a:r>
            <a:r>
              <a:rPr lang="en-US" dirty="0" smtClean="0"/>
              <a:t>: E.g. Letters, emails, newsletters, SMS, etc.</a:t>
            </a:r>
          </a:p>
          <a:p>
            <a:endParaRPr lang="en-US" dirty="0" smtClean="0"/>
          </a:p>
          <a:p>
            <a:endParaRPr lang="en-US" dirty="0"/>
          </a:p>
        </p:txBody>
      </p:sp>
      <p:sp>
        <p:nvSpPr>
          <p:cNvPr id="2" name="Title 1"/>
          <p:cNvSpPr>
            <a:spLocks noGrp="1"/>
          </p:cNvSpPr>
          <p:nvPr>
            <p:ph type="title"/>
          </p:nvPr>
        </p:nvSpPr>
        <p:spPr/>
        <p:txBody>
          <a:bodyPr>
            <a:normAutofit fontScale="90000"/>
          </a:bodyPr>
          <a:lstStyle/>
          <a:p>
            <a:r>
              <a:rPr lang="en-US" b="1" u="sng" dirty="0" smtClean="0"/>
              <a:t/>
            </a:r>
            <a:br>
              <a:rPr lang="en-US" b="1" u="sng" dirty="0" smtClean="0"/>
            </a:br>
            <a:r>
              <a:rPr lang="en-US" b="1" u="sng" dirty="0" smtClean="0"/>
              <a:t>Modes of Communication:</a:t>
            </a: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odes-of-communication.jpg"/>
          <p:cNvPicPr>
            <a:picLocks noGrp="1" noChangeAspect="1"/>
          </p:cNvPicPr>
          <p:nvPr>
            <p:ph idx="1"/>
          </p:nvPr>
        </p:nvPicPr>
        <p:blipFill>
          <a:blip r:embed="rId2"/>
          <a:stretch>
            <a:fillRect/>
          </a:stretch>
        </p:blipFill>
        <p:spPr>
          <a:xfrm>
            <a:off x="609600" y="2286000"/>
            <a:ext cx="7772400" cy="218201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10000"/>
          </a:bodyPr>
          <a:lstStyle/>
          <a:p>
            <a:pPr>
              <a:buNone/>
            </a:pPr>
            <a:r>
              <a:rPr lang="en-US" b="1" dirty="0" smtClean="0"/>
              <a:t>Non-verbal Communication</a:t>
            </a:r>
            <a:r>
              <a:rPr lang="en-US" dirty="0" smtClean="0"/>
              <a:t>: The communication between parties in which words are not used as a means for interchanging message, i.e. except words, other means are used like sounds, symbols, actions and expressions. Communication takes place non-verbally through:</a:t>
            </a:r>
          </a:p>
          <a:p>
            <a:r>
              <a:rPr lang="en-US" b="1" dirty="0" smtClean="0"/>
              <a:t>Body language</a:t>
            </a:r>
            <a:r>
              <a:rPr lang="en-US" dirty="0" smtClean="0"/>
              <a:t>, E.g. Gestures, postures, body movements, etc.</a:t>
            </a:r>
          </a:p>
          <a:p>
            <a:r>
              <a:rPr lang="en-US" b="1" dirty="0" smtClean="0"/>
              <a:t>Sign language</a:t>
            </a:r>
            <a:r>
              <a:rPr lang="en-US" dirty="0" smtClean="0"/>
              <a:t> E.g. Hand movement, facial expressions, etc.</a:t>
            </a:r>
          </a:p>
          <a:p>
            <a:r>
              <a:rPr lang="en-US" b="1" dirty="0" smtClean="0"/>
              <a:t>Space language</a:t>
            </a:r>
            <a:r>
              <a:rPr lang="en-US" dirty="0" smtClean="0"/>
              <a:t>, E.g. Space maintained between the parties to communication, during the conversation.</a:t>
            </a:r>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Different channels of communication are: </a:t>
            </a:r>
            <a:endParaRPr lang="en-US" dirty="0" smtClean="0"/>
          </a:p>
          <a:p>
            <a:r>
              <a:rPr lang="en-US" dirty="0" smtClean="0"/>
              <a:t>1</a:t>
            </a:r>
            <a:r>
              <a:rPr lang="en-US" dirty="0"/>
              <a:t>. Formal channel of </a:t>
            </a:r>
            <a:r>
              <a:rPr lang="en-US" dirty="0" smtClean="0"/>
              <a:t>communication</a:t>
            </a:r>
          </a:p>
          <a:p>
            <a:r>
              <a:rPr lang="en-US" dirty="0" smtClean="0"/>
              <a:t> </a:t>
            </a:r>
            <a:r>
              <a:rPr lang="en-US" dirty="0"/>
              <a:t>2. Informal Channel of </a:t>
            </a:r>
            <a:r>
              <a:rPr lang="en-US" dirty="0" smtClean="0"/>
              <a:t>Communication</a:t>
            </a:r>
          </a:p>
          <a:p>
            <a:pPr>
              <a:buNone/>
            </a:pPr>
            <a:r>
              <a:rPr lang="en-US" dirty="0" smtClean="0"/>
              <a:t>   Communication </a:t>
            </a:r>
            <a:r>
              <a:rPr lang="en-US" dirty="0"/>
              <a:t>can also be classified according to the degree of ceremony or formality i</a:t>
            </a:r>
            <a:r>
              <a:rPr lang="en-US" dirty="0" smtClean="0"/>
              <a:t>t has.</a:t>
            </a:r>
          </a:p>
          <a:p>
            <a:pPr>
              <a:buNone/>
            </a:pPr>
            <a:r>
              <a:rPr lang="en-US" dirty="0" smtClean="0"/>
              <a:t>    Communication </a:t>
            </a:r>
            <a:r>
              <a:rPr lang="en-US" dirty="0"/>
              <a:t>channels refer to the way </a:t>
            </a:r>
            <a:r>
              <a:rPr lang="en-US" dirty="0" smtClean="0"/>
              <a:t>by which </a:t>
            </a:r>
            <a:r>
              <a:rPr lang="en-US" dirty="0"/>
              <a:t>information flows within the organization and with other organizations.</a:t>
            </a:r>
            <a:endParaRPr lang="en-US" dirty="0" smtClean="0"/>
          </a:p>
          <a:p>
            <a:pPr>
              <a:buNone/>
            </a:pPr>
            <a:endParaRPr lang="en-US" dirty="0"/>
          </a:p>
        </p:txBody>
      </p:sp>
      <p:sp>
        <p:nvSpPr>
          <p:cNvPr id="2" name="Title 1"/>
          <p:cNvSpPr>
            <a:spLocks noGrp="1"/>
          </p:cNvSpPr>
          <p:nvPr>
            <p:ph type="title"/>
          </p:nvPr>
        </p:nvSpPr>
        <p:spPr/>
        <p:txBody>
          <a:bodyPr/>
          <a:lstStyle/>
          <a:p>
            <a:r>
              <a:rPr lang="en-US" dirty="0" smtClean="0"/>
              <a:t>Channels of Communication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791200"/>
          </a:xfrm>
        </p:spPr>
        <p:txBody>
          <a:bodyPr>
            <a:normAutofit fontScale="92500" lnSpcReduction="10000"/>
          </a:bodyPr>
          <a:lstStyle/>
          <a:p>
            <a:r>
              <a:rPr lang="en-US" dirty="0"/>
              <a:t>A formal communication channel transmits information such as the goals, policies and procedures of an organization. </a:t>
            </a:r>
            <a:r>
              <a:rPr lang="en-US" dirty="0" smtClean="0"/>
              <a:t>This </a:t>
            </a:r>
            <a:r>
              <a:rPr lang="en-US" dirty="0"/>
              <a:t>means information flows from a manager to his subordinates and they in turn pass on the information to the next level of staff.</a:t>
            </a:r>
          </a:p>
          <a:p>
            <a:r>
              <a:rPr lang="en-US" dirty="0"/>
              <a:t>An example of a formal communication channel is a company's newsletter, which gives employees as well as the clients a clear idea of a company's goals and vision. It also includes the transfer of information with regard </a:t>
            </a:r>
            <a:r>
              <a:rPr lang="en-US" dirty="0" smtClean="0"/>
              <a:t>to </a:t>
            </a:r>
            <a:r>
              <a:rPr lang="en-US" dirty="0"/>
              <a:t>reports, directions, and scheduled meetings in the chain of command.</a:t>
            </a:r>
          </a:p>
          <a:p>
            <a:r>
              <a:rPr lang="en-US" dirty="0"/>
              <a:t>A business plan, customer satisfaction survey, annual </a:t>
            </a:r>
            <a:r>
              <a:rPr lang="en-US" dirty="0" err="1" smtClean="0"/>
              <a:t>reports,review</a:t>
            </a:r>
            <a:r>
              <a:rPr lang="en-US" dirty="0" smtClean="0"/>
              <a:t> </a:t>
            </a:r>
            <a:r>
              <a:rPr lang="en-US" dirty="0"/>
              <a:t>meetings are all formal communication channels.</a:t>
            </a:r>
          </a:p>
          <a:p>
            <a:endParaRPr lang="en-US" dirty="0"/>
          </a:p>
        </p:txBody>
      </p:sp>
      <p:sp>
        <p:nvSpPr>
          <p:cNvPr id="2" name="Title 1"/>
          <p:cNvSpPr>
            <a:spLocks noGrp="1"/>
          </p:cNvSpPr>
          <p:nvPr>
            <p:ph type="title"/>
          </p:nvPr>
        </p:nvSpPr>
        <p:spPr/>
        <p:txBody>
          <a:bodyPr>
            <a:normAutofit fontScale="90000"/>
          </a:bodyPr>
          <a:lstStyle/>
          <a:p>
            <a:r>
              <a:rPr lang="en-US" dirty="0"/>
              <a:t>Formal Communication Channels</a:t>
            </a:r>
            <a:br>
              <a:rPr lang="en-US" dirty="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486400"/>
          </a:xfrm>
        </p:spPr>
        <p:txBody>
          <a:bodyPr>
            <a:normAutofit/>
          </a:bodyPr>
          <a:lstStyle/>
          <a:p>
            <a:r>
              <a:rPr lang="en-US" dirty="0"/>
              <a:t> I</a:t>
            </a:r>
            <a:r>
              <a:rPr lang="en-US" dirty="0" smtClean="0"/>
              <a:t>t is a </a:t>
            </a:r>
            <a:r>
              <a:rPr lang="en-US" dirty="0"/>
              <a:t>very natural form of communication as people interact with each other freely and can talk about a diverse range of topics, often extending outside of their work duties</a:t>
            </a:r>
            <a:r>
              <a:rPr lang="en-US" dirty="0" smtClean="0"/>
              <a:t>.</a:t>
            </a:r>
          </a:p>
          <a:p>
            <a:r>
              <a:rPr lang="en-US" dirty="0"/>
              <a:t>An example of an informal communication channel is lunchtime at the organization's cafeteria/canteen. Here, in a relaxed atmosphere, discussions among employees are encouraged. Also managers walking around, adopting a hands-on approach to handling employee queries is an example of an informal communication channel.</a:t>
            </a:r>
          </a:p>
        </p:txBody>
      </p:sp>
      <p:sp>
        <p:nvSpPr>
          <p:cNvPr id="2" name="Title 1"/>
          <p:cNvSpPr>
            <a:spLocks noGrp="1"/>
          </p:cNvSpPr>
          <p:nvPr>
            <p:ph type="title"/>
          </p:nvPr>
        </p:nvSpPr>
        <p:spPr/>
        <p:txBody>
          <a:bodyPr>
            <a:normAutofit fontScale="90000"/>
          </a:bodyPr>
          <a:lstStyle/>
          <a:p>
            <a:r>
              <a:rPr lang="en-US" dirty="0"/>
              <a:t>Informal Communication Channels</a:t>
            </a:r>
            <a:br>
              <a:rPr lang="en-US" dirty="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46</TotalTime>
  <Words>462</Words>
  <Application>Microsoft Office PowerPoint</Application>
  <PresentationFormat>On-screen Show (4:3)</PresentationFormat>
  <Paragraphs>32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Modes and channels of Communication </vt:lpstr>
      <vt:lpstr>                                                                      What is Communication?  </vt:lpstr>
      <vt:lpstr>Slide 3</vt:lpstr>
      <vt:lpstr> Modes of Communication:  </vt:lpstr>
      <vt:lpstr>Slide 5</vt:lpstr>
      <vt:lpstr>Slide 6</vt:lpstr>
      <vt:lpstr>Channels of Communication </vt:lpstr>
      <vt:lpstr>Formal Communication Channels </vt:lpstr>
      <vt:lpstr>Informal Communication Channels </vt:lpstr>
      <vt:lpstr> Key differences between formal and informal communication </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Modes and channels of Communication </dc:title>
  <dc:creator>HAMNA KHAN</dc:creator>
  <cp:lastModifiedBy>HAMNA KHAN</cp:lastModifiedBy>
  <cp:revision>1</cp:revision>
  <dcterms:created xsi:type="dcterms:W3CDTF">2020-03-10T17:56:41Z</dcterms:created>
  <dcterms:modified xsi:type="dcterms:W3CDTF">2020-03-10T18:43:11Z</dcterms:modified>
</cp:coreProperties>
</file>